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5"/>
  </p:notesMasterIdLst>
  <p:sldIdLst>
    <p:sldId id="381" r:id="rId2"/>
    <p:sldId id="3836" r:id="rId3"/>
    <p:sldId id="3853" r:id="rId4"/>
    <p:sldId id="3857" r:id="rId5"/>
    <p:sldId id="3855" r:id="rId6"/>
    <p:sldId id="3856" r:id="rId7"/>
    <p:sldId id="3854" r:id="rId8"/>
    <p:sldId id="3858" r:id="rId9"/>
    <p:sldId id="3859" r:id="rId10"/>
    <p:sldId id="3860" r:id="rId11"/>
    <p:sldId id="3861" r:id="rId12"/>
    <p:sldId id="3862" r:id="rId13"/>
    <p:sldId id="38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ison Perdomo Polania" initials="JPP" lastIdx="1" clrIdx="0">
    <p:extLst>
      <p:ext uri="{19B8F6BF-5375-455C-9EA6-DF929625EA0E}">
        <p15:presenceInfo xmlns:p15="http://schemas.microsoft.com/office/powerpoint/2012/main" userId="062da83d8da26d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00000"/>
    <a:srgbClr val="C8102C"/>
    <a:srgbClr val="F1B633"/>
    <a:srgbClr val="2E4A85"/>
    <a:srgbClr val="ED7D31"/>
    <a:srgbClr val="F2F2F2"/>
    <a:srgbClr val="F2A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939" autoAdjust="0"/>
    <p:restoredTop sz="85759" autoAdjust="0"/>
  </p:normalViewPr>
  <p:slideViewPr>
    <p:cSldViewPr snapToGrid="0">
      <p:cViewPr varScale="1">
        <p:scale>
          <a:sx n="72" d="100"/>
          <a:sy n="72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EDDBA-146C-004F-BD67-32F9184A5E35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EE709-E229-FF45-A46F-47AD0C3D1A3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7050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7520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9525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081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13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656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1324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3102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5787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8139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8165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3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5275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E709-E229-FF45-A46F-47AD0C3D1A33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2454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655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812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731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002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8398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59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602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018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551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316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56528-1EB7-4B16-9462-4FCBD12ABB4D}" type="datetimeFigureOut">
              <a:rPr lang="es-CO" smtClean="0"/>
              <a:t>21/03/2026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6B879-3B03-449A-8CFB-B36F43D73C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267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lcaldiabogota.gov.co/sisjur/normas/Norma1.jsp?i=93493" TargetMode="External"/><Relationship Id="rId5" Type="http://schemas.openxmlformats.org/officeDocument/2006/relationships/hyperlink" Target="https://www.alcaldiabogota.gov.co/sisjur/normas/Norma1.jsp?i=88487" TargetMode="External"/><Relationship Id="rId4" Type="http://schemas.openxmlformats.org/officeDocument/2006/relationships/hyperlink" Target="https://www.alcaldiabogota.gov.co/sisjur/normas/Norma1.jsp?i=66674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mcjaramillog@secretariajuridica.gov.co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caguarinp@secretariajuridica.gov.co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mlortegam@secretariajuridica.gov.co" TargetMode="Externa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mfquijanov@secretariajuridica.gov.co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mmoncayov@secretariajuridica.gov.co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mpruedam@secretariajuridica.gov.co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ammirandac@secretariajuridica.gov.co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ojsuarezr@secretariajuridica.gov.co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lyperear@secretariajuridica.gov.co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amortizm@secretariajuridica.gov.co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apuentesd@secretariajuridica.gov.co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/>
        </p:nvSpPr>
        <p:spPr>
          <a:xfrm>
            <a:off x="8089083" y="1274445"/>
            <a:ext cx="4090416" cy="3047237"/>
          </a:xfrm>
          <a:prstGeom prst="rect">
            <a:avLst/>
          </a:prstGeom>
          <a:solidFill>
            <a:srgbClr val="C810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535709" y="1609343"/>
            <a:ext cx="9888451" cy="2377440"/>
          </a:xfrm>
          <a:prstGeom prst="rect">
            <a:avLst/>
          </a:prstGeom>
          <a:solidFill>
            <a:srgbClr val="F1B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SECRETARÍA JURÍDICA DISTRITAL     </a:t>
            </a:r>
          </a:p>
          <a:p>
            <a:pPr algn="ctr"/>
            <a:endParaRPr lang="es-CO" sz="4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algn="ctr"/>
            <a:r>
              <a:rPr lang="es-CO" sz="4800" b="1" dirty="0">
                <a:solidFill>
                  <a:schemeClr val="tx1"/>
                </a:solidFill>
                <a:latin typeface="Candara" panose="020E0502030303020204" pitchFamily="34" charset="0"/>
              </a:rPr>
              <a:t>ESTRUCTURA ORGÁNICA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1FF395A-20A2-F960-FB4D-DCB27AEFC08B}"/>
              </a:ext>
            </a:extLst>
          </p:cNvPr>
          <p:cNvSpPr txBox="1"/>
          <p:nvPr/>
        </p:nvSpPr>
        <p:spPr>
          <a:xfrm>
            <a:off x="907256" y="4542996"/>
            <a:ext cx="5042452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rPr>
              <a:t>DEPENDENCIAS</a:t>
            </a:r>
          </a:p>
          <a:p>
            <a:r>
              <a:rPr lang="es-MX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4"/>
              </a:rPr>
              <a:t>Decreto Distrital 323 de 2016</a:t>
            </a:r>
            <a:endParaRPr lang="es-MX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es-MX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5"/>
              </a:rPr>
              <a:t>Decreto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5"/>
              </a:rPr>
              <a:t>Distrital </a:t>
            </a:r>
            <a:r>
              <a:rPr lang="es-MX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5"/>
              </a:rPr>
              <a:t>798 de 2019</a:t>
            </a:r>
            <a:endParaRPr lang="es-MX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  <a:p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  <a:hlinkClick r:id="rId6"/>
              </a:rPr>
              <a:t>Decreto Distrital 136 de 2020</a:t>
            </a:r>
            <a:endParaRPr lang="es-CO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264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1184191-BF90-A96B-2E95-341E93977ED3}"/>
              </a:ext>
            </a:extLst>
          </p:cNvPr>
          <p:cNvSpPr txBox="1"/>
          <p:nvPr/>
        </p:nvSpPr>
        <p:spPr>
          <a:xfrm>
            <a:off x="1398813" y="840368"/>
            <a:ext cx="93943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Dirección Distrital de Política Jurídica 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21FC284E-7B57-4B9A-4027-94DE99AF746E}"/>
              </a:ext>
            </a:extLst>
          </p:cNvPr>
          <p:cNvSpPr txBox="1">
            <a:spLocks/>
          </p:cNvSpPr>
          <p:nvPr/>
        </p:nvSpPr>
        <p:spPr>
          <a:xfrm>
            <a:off x="1937741" y="1911048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MX" sz="2200" dirty="0">
                <a:latin typeface="Candara" panose="020E0502030303020204" pitchFamily="34" charset="0"/>
              </a:rPr>
              <a:t>Orientar la gerencia jurídica del Distrito Capital a través de la expedición de políticas, lineamientos, estudios, análisis y/o recomendaciones que permitan la articulación jurídica distrital, el fortalecimiento y unificación de criterios jurídicos y normativos. 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Directora Distrital: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María Catalina Jaramillo González</a:t>
            </a:r>
          </a:p>
          <a:p>
            <a:pPr lvl="1"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2200" dirty="0">
                <a:solidFill>
                  <a:srgbClr val="0070C0"/>
                </a:solidFill>
                <a:latin typeface="Candara" panose="020E0502030303020204" pitchFamily="34" charset="0"/>
              </a:rPr>
              <a:t>: </a:t>
            </a:r>
            <a:r>
              <a:rPr lang="es-CO" sz="2200" dirty="0">
                <a:solidFill>
                  <a:srgbClr val="0070C0"/>
                </a:solidFill>
                <a:latin typeface="Candara" panose="020E0502030303020204" pitchFamily="34" charset="0"/>
                <a:hlinkClick r:id="rId5"/>
              </a:rPr>
              <a:t>mcjaramillog@secretariajuridica.gov.co</a:t>
            </a:r>
            <a:endParaRPr lang="es-CO" sz="22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1781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C800E5E-D420-CA93-3B88-0AEC4586824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290" y="5019564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38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A9E8D26-CFAF-4D2D-8C2E-E821E050A9CF}"/>
              </a:ext>
            </a:extLst>
          </p:cNvPr>
          <p:cNvSpPr txBox="1"/>
          <p:nvPr/>
        </p:nvSpPr>
        <p:spPr>
          <a:xfrm>
            <a:off x="1894020" y="629064"/>
            <a:ext cx="83165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Dirección Distrital de Inspección, Vigilancia y Control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Marcador de contenido 17">
            <a:extLst>
              <a:ext uri="{FF2B5EF4-FFF2-40B4-BE49-F238E27FC236}">
                <a16:creationId xmlns:a16="http://schemas.microsoft.com/office/drawing/2014/main" id="{5755BB3E-3835-EB48-F2FE-35F370BD4023}"/>
              </a:ext>
            </a:extLst>
          </p:cNvPr>
          <p:cNvSpPr txBox="1">
            <a:spLocks/>
          </p:cNvSpPr>
          <p:nvPr/>
        </p:nvSpPr>
        <p:spPr>
          <a:xfrm>
            <a:off x="1937741" y="2090663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MX" sz="2200" dirty="0">
                <a:latin typeface="Candara" panose="020E0502030303020204" pitchFamily="34" charset="0"/>
              </a:rPr>
              <a:t>Ejercer la función de inspección, vigilancia y control a las entidades sin ánimo de lucro domiciliadas en Bogotá D.C., sin perjuicio de las competencias asignadas en la materia, a otras entidades y organismos distritales.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Director Distrital: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Camilo Guarín Prieto</a:t>
            </a:r>
          </a:p>
          <a:p>
            <a:pPr lvl="1"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22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: </a:t>
            </a:r>
            <a:r>
              <a:rPr lang="es-CO" sz="2000" b="0" i="0" u="none" strike="noStrike" dirty="0">
                <a:solidFill>
                  <a:srgbClr val="0056B3"/>
                </a:solidFill>
                <a:effectLst/>
                <a:latin typeface="Candara" panose="020E0502030303020204" pitchFamily="34" charset="0"/>
                <a:hlinkClick r:id="rId5"/>
              </a:rPr>
              <a:t>caguarinp@secretariajuridica.gov.co</a:t>
            </a:r>
            <a:endParaRPr lang="es-CO" sz="2000" b="0" i="0" u="none" strike="noStrike" dirty="0">
              <a:solidFill>
                <a:srgbClr val="0056B3"/>
              </a:solidFill>
              <a:effectLst/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1742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7E176C7-17DE-CF09-9556-CC010356B649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290" y="5199179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259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6B4D1BA-6E4F-3DA7-5FCE-36581B37ADB8}"/>
              </a:ext>
            </a:extLst>
          </p:cNvPr>
          <p:cNvSpPr txBox="1"/>
          <p:nvPr/>
        </p:nvSpPr>
        <p:spPr>
          <a:xfrm>
            <a:off x="2338340" y="461427"/>
            <a:ext cx="72795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Dirección Distrital de Asuntos Disciplinarios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444B3EB0-588B-3A61-762B-84F1A7AB6649}"/>
              </a:ext>
            </a:extLst>
          </p:cNvPr>
          <p:cNvSpPr txBox="1">
            <a:spLocks/>
          </p:cNvSpPr>
          <p:nvPr/>
        </p:nvSpPr>
        <p:spPr>
          <a:xfrm>
            <a:off x="1937741" y="1992691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MX" sz="2200" dirty="0">
                <a:latin typeface="Candara" panose="020E0502030303020204" pitchFamily="34" charset="0"/>
              </a:rPr>
              <a:t>Asesorar al/la Secretario/a Jurídico/a en el diseño y formulación de políticas y estrategias para el ejercicio de la función disciplinaria en las entidades y organismos del Distrito Capital.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Directora Distrital: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Marina Luz Ortega Montero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22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: </a:t>
            </a:r>
            <a:r>
              <a:rPr lang="es-CO" sz="2200" dirty="0">
                <a:solidFill>
                  <a:srgbClr val="0070C0"/>
                </a:solidFill>
                <a:latin typeface="Candara" panose="020E0502030303020204" pitchFamily="34" charset="0"/>
                <a:hlinkClick r:id="rId5"/>
              </a:rPr>
              <a:t>mlortegam@secretariajuridica.gov.co</a:t>
            </a:r>
            <a:endParaRPr lang="es-CO" sz="22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1590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2BBC7C5-F5FC-3023-5E97-DB66553BD07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290" y="5101207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484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EB24E87-0C34-9E33-1664-675E4EED1EC8}"/>
              </a:ext>
            </a:extLst>
          </p:cNvPr>
          <p:cNvSpPr txBox="1"/>
          <p:nvPr/>
        </p:nvSpPr>
        <p:spPr>
          <a:xfrm>
            <a:off x="1733905" y="200561"/>
            <a:ext cx="8481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Dirección de Gestión Corporativa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Marcador de contenido 17">
            <a:extLst>
              <a:ext uri="{FF2B5EF4-FFF2-40B4-BE49-F238E27FC236}">
                <a16:creationId xmlns:a16="http://schemas.microsoft.com/office/drawing/2014/main" id="{22D2E232-5646-EA4A-AC15-5C34063F72CC}"/>
              </a:ext>
            </a:extLst>
          </p:cNvPr>
          <p:cNvSpPr txBox="1">
            <a:spLocks/>
          </p:cNvSpPr>
          <p:nvPr/>
        </p:nvSpPr>
        <p:spPr>
          <a:xfrm>
            <a:off x="1413035" y="970276"/>
            <a:ext cx="8789266" cy="55938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MX" sz="1800" dirty="0">
                <a:latin typeface="Candara" panose="020E0502030303020204" pitchFamily="34" charset="0"/>
              </a:rPr>
              <a:t>Dirigir, coordinar y controlar al interior de la Secretaría la ejecución de los programas y actividades relacionadas con los asuntos de carácter administrativo, logístico, operativo y 	financiero.</a:t>
            </a:r>
          </a:p>
          <a:p>
            <a:pPr marL="292608" lvl="1" algn="just"/>
            <a:r>
              <a:rPr lang="es-MX" sz="1800" dirty="0">
                <a:latin typeface="Candara" panose="020E0502030303020204" pitchFamily="34" charset="0"/>
              </a:rPr>
              <a:t>Dirigir y coordinar las actividades de administración de recursos financieros, contables y presupuestales de la entidad.</a:t>
            </a:r>
          </a:p>
          <a:p>
            <a:pPr marL="292608" lvl="1" algn="just"/>
            <a:r>
              <a:rPr lang="es-MX" sz="1800" dirty="0">
                <a:latin typeface="Candara" panose="020E0502030303020204" pitchFamily="34" charset="0"/>
              </a:rPr>
              <a:t>Dirigir los procesos relacionados con el manejo del talento humano. </a:t>
            </a:r>
          </a:p>
          <a:p>
            <a:pPr marL="292608" lvl="1" algn="just"/>
            <a:r>
              <a:rPr lang="es-MX" sz="1800" dirty="0">
                <a:latin typeface="Candara" panose="020E0502030303020204" pitchFamily="34" charset="0"/>
              </a:rPr>
              <a:t>Administrar, Organizar y coordinar el funcionamiento del sistema de gestión documental. </a:t>
            </a:r>
          </a:p>
          <a:p>
            <a:pPr marL="292608" lvl="1" algn="just"/>
            <a:r>
              <a:rPr lang="es-MX" sz="1800" dirty="0">
                <a:latin typeface="Candara" panose="020E0502030303020204" pitchFamily="34" charset="0"/>
              </a:rPr>
              <a:t>Coordinar, dirigir y adelantar el proceso de contratación de la Secretaría Jurídica Distrital. </a:t>
            </a:r>
          </a:p>
          <a:p>
            <a:pPr marL="292608" lvl="1" algn="just"/>
            <a:r>
              <a:rPr lang="es-MX" sz="1800" dirty="0">
                <a:latin typeface="Candara" panose="020E0502030303020204" pitchFamily="34" charset="0"/>
              </a:rPr>
              <a:t>Orientar y coordinar la atención y trámite de los requerimientos, peticiones, quejas y Solicitudes de los ciudadanos.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Directora: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María Fernanda Quijano Vásquez</a:t>
            </a:r>
          </a:p>
          <a:p>
            <a:pPr lvl="1" algn="just"/>
            <a:r>
              <a:rPr lang="es-MX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dirty="0">
                <a:solidFill>
                  <a:schemeClr val="tx1"/>
                </a:solidFill>
                <a:latin typeface="Candara" panose="020E0502030303020204" pitchFamily="34" charset="0"/>
              </a:rPr>
              <a:t>Correo:   </a:t>
            </a:r>
            <a:r>
              <a:rPr lang="es-CO" dirty="0">
                <a:solidFill>
                  <a:schemeClr val="tx1"/>
                </a:solidFill>
                <a:latin typeface="Candara" panose="020E0502030303020204" pitchFamily="34" charset="0"/>
                <a:hlinkClick r:id="rId5"/>
              </a:rPr>
              <a:t>mfquijanov@secretariajuridica.gov.co</a:t>
            </a:r>
            <a:endParaRPr lang="es-CO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dirty="0">
                <a:latin typeface="Candara" panose="020E0502030303020204" pitchFamily="34" charset="0"/>
              </a:rPr>
              <a:t>Teléfono: 3813000 Ext 1561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CEE2D1F-9002-7294-04CF-EE50FBAE51D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725" y="5566876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280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5237C37-486C-6A8D-4490-DD58C3D9FA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24" y="851254"/>
            <a:ext cx="7623751" cy="483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702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DF5FD8A-5DD5-0CC3-B025-7D89EAA2ACC4}"/>
              </a:ext>
            </a:extLst>
          </p:cNvPr>
          <p:cNvSpPr txBox="1"/>
          <p:nvPr/>
        </p:nvSpPr>
        <p:spPr>
          <a:xfrm>
            <a:off x="2032723" y="677616"/>
            <a:ext cx="8126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8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Despacho Secretaría Jurídica</a:t>
            </a:r>
            <a:endParaRPr lang="es-CO" sz="48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0B056020-E6FA-F203-57FD-337D5511B267}"/>
              </a:ext>
            </a:extLst>
          </p:cNvPr>
          <p:cNvSpPr txBox="1">
            <a:spLocks/>
          </p:cNvSpPr>
          <p:nvPr/>
        </p:nvSpPr>
        <p:spPr>
          <a:xfrm>
            <a:off x="1937741" y="1741525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</a:p>
          <a:p>
            <a:pPr lvl="1" algn="just"/>
            <a:r>
              <a:rPr lang="es-ES" sz="2200" dirty="0">
                <a:latin typeface="Candara" panose="020E0502030303020204" pitchFamily="34" charset="0"/>
              </a:rPr>
              <a:t>Asistir, asesorar y apoyar</a:t>
            </a:r>
            <a:r>
              <a:rPr lang="es-ES_tradnl" sz="2200" dirty="0">
                <a:latin typeface="Candara" panose="020E0502030303020204" pitchFamily="34" charset="0"/>
              </a:rPr>
              <a:t> al/la Alcalde/</a:t>
            </a:r>
            <a:r>
              <a:rPr lang="es-ES_tradnl" sz="2200" dirty="0" err="1">
                <a:latin typeface="Candara" panose="020E0502030303020204" pitchFamily="34" charset="0"/>
              </a:rPr>
              <a:t>sa</a:t>
            </a:r>
            <a:r>
              <a:rPr lang="es-ES_tradnl" sz="2200" dirty="0">
                <a:latin typeface="Candara" panose="020E0502030303020204" pitchFamily="34" charset="0"/>
              </a:rPr>
              <a:t> Mayor en la adopción de políticas, planes y programas relacionados con la gestión jurídica en el Distrito Capital.</a:t>
            </a:r>
            <a:endParaRPr lang="es-CO" sz="2200" dirty="0">
              <a:latin typeface="Candara" panose="020E0502030303020204" pitchFamily="34" charset="0"/>
            </a:endParaRPr>
          </a:p>
          <a:p>
            <a:pPr algn="just"/>
            <a:r>
              <a:rPr lang="es-ES_tradnl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Secretario de Despacho: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MX" sz="2200" dirty="0">
                <a:latin typeface="Candara" panose="020E0502030303020204" pitchFamily="34" charset="0"/>
              </a:rPr>
              <a:t>Mauricio Alejandro Moncayo Valencia</a:t>
            </a:r>
            <a:endParaRPr lang="es-CO" sz="2200" dirty="0">
              <a:latin typeface="Candara" panose="020E0502030303020204" pitchFamily="34" charset="0"/>
            </a:endParaRP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Correo: </a:t>
            </a:r>
            <a:r>
              <a:rPr lang="es-CO" sz="2200" u="sng" dirty="0">
                <a:solidFill>
                  <a:srgbClr val="0070C0"/>
                </a:solidFill>
                <a:latin typeface="Candara" panose="020E0502030303020204" pitchFamily="34" charset="0"/>
                <a:hlinkClick r:id="rId5"/>
              </a:rPr>
              <a:t>mmoncayov@secretariajuridica.gov.co</a:t>
            </a:r>
            <a:endParaRPr lang="es-CO" sz="2200" u="sng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1500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7A27D87-F380-EF8C-FE13-7C518A8B663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543" y="4865090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59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13FE20E-1115-49A0-1AB4-A859E151C6AC}"/>
              </a:ext>
            </a:extLst>
          </p:cNvPr>
          <p:cNvSpPr txBox="1"/>
          <p:nvPr/>
        </p:nvSpPr>
        <p:spPr>
          <a:xfrm>
            <a:off x="2173269" y="940396"/>
            <a:ext cx="7558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Subsecretaría Jurídica Distrital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D1690AA1-B5BE-DB4C-BA4C-3E1CF3BB91ED}"/>
              </a:ext>
            </a:extLst>
          </p:cNvPr>
          <p:cNvSpPr txBox="1">
            <a:spLocks/>
          </p:cNvSpPr>
          <p:nvPr/>
        </p:nvSpPr>
        <p:spPr>
          <a:xfrm>
            <a:off x="1772670" y="1941580"/>
            <a:ext cx="863526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ES" sz="2200" dirty="0">
                <a:latin typeface="Candara" panose="020E0502030303020204" pitchFamily="34" charset="0"/>
              </a:rPr>
              <a:t>Asesorar al Despacho de la Secretaría Jurídica en la formulación y  de la gerencia, revisar y evaluar la legalidad de los proyectos de actos administrativos que deba suscriba el/la Alcalde/</a:t>
            </a:r>
            <a:r>
              <a:rPr lang="es-ES" sz="2200" dirty="0" err="1">
                <a:latin typeface="Candara" panose="020E0502030303020204" pitchFamily="34" charset="0"/>
              </a:rPr>
              <a:t>sa</a:t>
            </a:r>
            <a:r>
              <a:rPr lang="es-ES" sz="2200" dirty="0">
                <a:latin typeface="Candara" panose="020E0502030303020204" pitchFamily="34" charset="0"/>
              </a:rPr>
              <a:t> Mayor o el/la Secretario/a Jurídico Distrital. </a:t>
            </a:r>
            <a:endParaRPr lang="es-CO" sz="2200" dirty="0">
              <a:latin typeface="Candara" panose="020E0502030303020204" pitchFamily="34" charset="0"/>
            </a:endParaRP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Subsecretaria Jurídica: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María Paula Rueda Mantilla</a:t>
            </a:r>
          </a:p>
          <a:p>
            <a:pPr lvl="1"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22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: </a:t>
            </a:r>
            <a:r>
              <a:rPr lang="es-CO" sz="22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  <a:hlinkClick r:id="rId5"/>
              </a:rPr>
              <a:t>mpruedam@secretariajuridica.gov.co</a:t>
            </a:r>
            <a:endParaRPr lang="es-CO" sz="2200" dirty="0">
              <a:solidFill>
                <a:schemeClr val="accent1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1515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1982F4A-AD90-82B2-2C2A-2C58C207ADD4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7219" y="5036844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8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051D420-F58F-6BF7-9FA4-B04F07C7DC2E}"/>
              </a:ext>
            </a:extLst>
          </p:cNvPr>
          <p:cNvSpPr txBox="1"/>
          <p:nvPr/>
        </p:nvSpPr>
        <p:spPr>
          <a:xfrm>
            <a:off x="2385540" y="940396"/>
            <a:ext cx="769037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6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Oficina Asesora de Planeación</a:t>
            </a:r>
            <a:endParaRPr lang="es-CO" sz="46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9" name="Marcador de contenido 17">
            <a:extLst>
              <a:ext uri="{FF2B5EF4-FFF2-40B4-BE49-F238E27FC236}">
                <a16:creationId xmlns:a16="http://schemas.microsoft.com/office/drawing/2014/main" id="{F97E9279-2A93-9F44-E13B-1EA2A439D065}"/>
              </a:ext>
            </a:extLst>
          </p:cNvPr>
          <p:cNvSpPr txBox="1">
            <a:spLocks/>
          </p:cNvSpPr>
          <p:nvPr/>
        </p:nvSpPr>
        <p:spPr>
          <a:xfrm>
            <a:off x="1984942" y="1941580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ES" sz="2200" dirty="0">
                <a:latin typeface="Candara" panose="020E0502030303020204" pitchFamily="34" charset="0"/>
              </a:rPr>
              <a:t>Asesorar la formulación, articulación y seguimiento de los planes, programas y proyectos de la Secretaría Jurídica Distrital, así como también, en la implementación y sostenibilidad del Sistema Integrado de Gestión.</a:t>
            </a:r>
            <a:endParaRPr lang="es-CO" sz="2200" dirty="0">
              <a:latin typeface="Candara" panose="020E0502030303020204" pitchFamily="34" charset="0"/>
            </a:endParaRP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Jefe de Oficina: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Ana Marta Miranda Corrales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1800" dirty="0">
                <a:solidFill>
                  <a:schemeClr val="tx1"/>
                </a:solidFill>
                <a:latin typeface="Candara" panose="020E0502030303020204" pitchFamily="34" charset="0"/>
              </a:rPr>
              <a:t>: </a:t>
            </a:r>
            <a:r>
              <a:rPr lang="es-CO" sz="2200" b="0" i="0" u="sng" dirty="0">
                <a:solidFill>
                  <a:srgbClr val="003167"/>
                </a:solidFill>
                <a:effectLst/>
                <a:latin typeface="Candara" panose="020E0502030303020204" pitchFamily="34" charset="0"/>
                <a:hlinkClick r:id="rId5"/>
              </a:rPr>
              <a:t>ammirandac@secretariajuridica.gov.co</a:t>
            </a:r>
            <a:endParaRPr lang="es-CO" sz="2200" b="0" i="0" u="sng" dirty="0">
              <a:solidFill>
                <a:srgbClr val="003167"/>
              </a:solidFill>
              <a:effectLst/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1606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0110A8C-A412-5F56-DFAF-FB8CE223794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623" y="5092995"/>
            <a:ext cx="2377583" cy="84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2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B08576B-2273-8EB6-092D-C787D72A8794}"/>
              </a:ext>
            </a:extLst>
          </p:cNvPr>
          <p:cNvSpPr txBox="1"/>
          <p:nvPr/>
        </p:nvSpPr>
        <p:spPr>
          <a:xfrm>
            <a:off x="1937741" y="472548"/>
            <a:ext cx="83032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0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Oficina de Tecnologías de la Información y las Comunicaciones</a:t>
            </a:r>
            <a:endParaRPr lang="es-CO" sz="40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24701149-F9E7-7692-7685-4D58E3774B23}"/>
              </a:ext>
            </a:extLst>
          </p:cNvPr>
          <p:cNvSpPr txBox="1">
            <a:spLocks/>
          </p:cNvSpPr>
          <p:nvPr/>
        </p:nvSpPr>
        <p:spPr>
          <a:xfrm>
            <a:off x="1937741" y="1911048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 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ES" sz="2200" dirty="0">
                <a:latin typeface="Candara" panose="020E0502030303020204" pitchFamily="34" charset="0"/>
              </a:rPr>
              <a:t>Orientar la gestión estratégica con tecnologías de la información y comunicaciones mediante la definición, implementación, ejecución, seguimiento y divulgación del (PETI),  que esté alineado a la estrategia y al modelo integrado de gestión de la Secretaría Jurídica Distrital.</a:t>
            </a:r>
            <a:endParaRPr lang="es-CO" sz="2200" dirty="0">
              <a:latin typeface="Candara" panose="020E0502030303020204" pitchFamily="34" charset="0"/>
            </a:endParaRP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Jefe de Oficina: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Oscar Javier Suárez Ramos</a:t>
            </a:r>
          </a:p>
          <a:p>
            <a:pPr lvl="1"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Correo: </a:t>
            </a:r>
            <a:r>
              <a:rPr lang="es-CO" sz="2200" b="0" i="0" u="sng" dirty="0">
                <a:solidFill>
                  <a:srgbClr val="003167"/>
                </a:solidFill>
                <a:effectLst/>
                <a:latin typeface="Candara" panose="020E0502030303020204" pitchFamily="34" charset="0"/>
                <a:hlinkClick r:id="rId5"/>
              </a:rPr>
              <a:t>ojsuarezr@secretariajuridica.gov.co</a:t>
            </a:r>
            <a:endParaRPr lang="es-CO" sz="2200" u="sng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1631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8F00BFC-3B80-CABA-6FBD-ABA4ABD940A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3786" y="5146158"/>
            <a:ext cx="2277219" cy="75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56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A819171-E43B-9ABF-FB1D-752B435A6C74}"/>
              </a:ext>
            </a:extLst>
          </p:cNvPr>
          <p:cNvSpPr txBox="1"/>
          <p:nvPr/>
        </p:nvSpPr>
        <p:spPr>
          <a:xfrm>
            <a:off x="2205927" y="755451"/>
            <a:ext cx="7279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8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Oficina de Control Interno</a:t>
            </a:r>
            <a:endParaRPr lang="es-CO" sz="48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EADF290A-E2FB-12F5-3632-F4FE82C01084}"/>
              </a:ext>
            </a:extLst>
          </p:cNvPr>
          <p:cNvSpPr txBox="1">
            <a:spLocks/>
          </p:cNvSpPr>
          <p:nvPr/>
        </p:nvSpPr>
        <p:spPr>
          <a:xfrm>
            <a:off x="1805328" y="1941580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MX" sz="2200" dirty="0">
                <a:latin typeface="Candara" panose="020E0502030303020204" pitchFamily="34" charset="0"/>
              </a:rPr>
              <a:t>Planear, dirigir y organizar la verificación y evaluación del Sistema de Control Interno y del Sistema Integrado de Gestión.</a:t>
            </a:r>
          </a:p>
          <a:p>
            <a:pPr lvl="1" algn="just"/>
            <a:endParaRPr lang="es-CO" sz="2200" dirty="0">
              <a:latin typeface="Candara" panose="020E0502030303020204" pitchFamily="34" charset="0"/>
            </a:endParaRP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Jefe de Oficina: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400" i="0" dirty="0">
                <a:solidFill>
                  <a:srgbClr val="343A40"/>
                </a:solidFill>
                <a:effectLst/>
                <a:latin typeface="Candara" panose="020E0502030303020204" pitchFamily="34" charset="0"/>
              </a:rPr>
              <a:t>Leidy Julieth Perea Ramírez</a:t>
            </a:r>
          </a:p>
          <a:p>
            <a:pPr lvl="1" algn="just"/>
            <a:endParaRPr lang="es-CO" sz="2400" i="0" dirty="0">
              <a:solidFill>
                <a:srgbClr val="343A40"/>
              </a:solidFill>
              <a:effectLst/>
              <a:latin typeface="Candara" panose="020E0502030303020204" pitchFamily="34" charset="0"/>
            </a:endParaRPr>
          </a:p>
          <a:p>
            <a:pPr lvl="1"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Correo: </a:t>
            </a:r>
            <a:r>
              <a:rPr lang="es-CO" sz="2200" b="0" i="0" u="sng" dirty="0">
                <a:solidFill>
                  <a:srgbClr val="003167"/>
                </a:solidFill>
                <a:effectLst/>
                <a:latin typeface="Candara" panose="020E0502030303020204" pitchFamily="34" charset="0"/>
                <a:hlinkClick r:id="rId5"/>
              </a:rPr>
              <a:t>lyperear@secretariajuridica.gov.co</a:t>
            </a:r>
            <a:endParaRPr lang="es-CO" sz="2200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1621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929C1F8-3488-6CDA-9849-C836EFF6B4F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957" y="5017809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821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F411612-75F6-04AF-1B0A-338786972EF9}"/>
              </a:ext>
            </a:extLst>
          </p:cNvPr>
          <p:cNvSpPr txBox="1"/>
          <p:nvPr/>
        </p:nvSpPr>
        <p:spPr>
          <a:xfrm>
            <a:off x="1147865" y="740341"/>
            <a:ext cx="92104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Dirección Distrital de Gestión Judicial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537BBAB5-1C6F-A69C-588C-30FC05CCD888}"/>
              </a:ext>
            </a:extLst>
          </p:cNvPr>
          <p:cNvSpPr txBox="1">
            <a:spLocks/>
          </p:cNvSpPr>
          <p:nvPr/>
        </p:nvSpPr>
        <p:spPr>
          <a:xfrm>
            <a:off x="1594841" y="1926554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MX" sz="2200" dirty="0">
                <a:latin typeface="Candara" panose="020E0502030303020204" pitchFamily="34" charset="0"/>
              </a:rPr>
              <a:t>Realizar seguimiento a la actividad litigiosa de las entidades del  Capital y ejercer y/o coordinar la representación judicial y extrajudicial de Bogotá D.C.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Director Distrital: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Andrés Mauricio Ortiz</a:t>
            </a:r>
          </a:p>
          <a:p>
            <a:pPr lvl="1"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22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: </a:t>
            </a:r>
            <a:r>
              <a:rPr lang="es-CO" sz="2200" u="sng" dirty="0">
                <a:solidFill>
                  <a:srgbClr val="0070C0"/>
                </a:solidFill>
                <a:latin typeface="Candara" panose="020E0502030303020204" pitchFamily="34" charset="0"/>
                <a:hlinkClick r:id="rId5"/>
              </a:rPr>
              <a:t>amortizm@secretariajuridica.gov.co</a:t>
            </a:r>
            <a:endParaRPr lang="es-CO" sz="2200" u="sng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1645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1120383-1E6D-5108-EF89-5E1EEEB3D096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390" y="5021818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00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771AE6-9973-D098-3E41-071C08102AC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287" y="6272719"/>
            <a:ext cx="1548043" cy="5145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32452CB-0F62-F778-8A6A-63764D776881}"/>
              </a:ext>
            </a:extLst>
          </p:cNvPr>
          <p:cNvSpPr txBox="1"/>
          <p:nvPr/>
        </p:nvSpPr>
        <p:spPr>
          <a:xfrm>
            <a:off x="1937741" y="248022"/>
            <a:ext cx="83165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0"/>
            <a:r>
              <a:rPr lang="es-ES_tradnl" sz="4400" b="1" u="sng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Dirección Distrital de Doctrina y Asuntos Normativos</a:t>
            </a:r>
            <a:endParaRPr lang="es-CO" sz="4400" b="1" u="sng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4" name="Marcador de contenido 17">
            <a:extLst>
              <a:ext uri="{FF2B5EF4-FFF2-40B4-BE49-F238E27FC236}">
                <a16:creationId xmlns:a16="http://schemas.microsoft.com/office/drawing/2014/main" id="{8C496D60-48DC-8CBE-D5B8-5496A96423DD}"/>
              </a:ext>
            </a:extLst>
          </p:cNvPr>
          <p:cNvSpPr txBox="1">
            <a:spLocks/>
          </p:cNvSpPr>
          <p:nvPr/>
        </p:nvSpPr>
        <p:spPr>
          <a:xfrm>
            <a:off x="1937741" y="1878392"/>
            <a:ext cx="8316517" cy="4023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Objetivo: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marL="292608" lvl="1" algn="just"/>
            <a:r>
              <a:rPr lang="es-MX" sz="2200" dirty="0">
                <a:latin typeface="Candara" panose="020E0502030303020204" pitchFamily="34" charset="0"/>
              </a:rPr>
              <a:t>Definir y coordinar la Gestión Jurídica Distrital en materia de actos administrativos y conceptos jurídicos, así como la unidad conceptual en el Distrito. 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Director Distrital: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Andrés Felipe Puentes Díaz</a:t>
            </a:r>
          </a:p>
          <a:p>
            <a:pPr algn="just"/>
            <a:r>
              <a:rPr lang="es-MX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</a:rPr>
              <a:t>Contacto:</a:t>
            </a:r>
            <a:endParaRPr lang="es-CO" sz="2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solidFill>
                  <a:schemeClr val="tx1"/>
                </a:solidFill>
                <a:latin typeface="Candara" panose="020E0502030303020204" pitchFamily="34" charset="0"/>
              </a:rPr>
              <a:t>Correo</a:t>
            </a:r>
            <a:r>
              <a:rPr lang="es-CO" sz="22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: </a:t>
            </a:r>
            <a:r>
              <a:rPr lang="es-CO" sz="2200" u="sng" dirty="0">
                <a:solidFill>
                  <a:srgbClr val="0070C0"/>
                </a:solidFill>
                <a:latin typeface="Candara" panose="020E0502030303020204" pitchFamily="34" charset="0"/>
                <a:hlinkClick r:id="rId5"/>
              </a:rPr>
              <a:t>apuentesd@secretariajuridica.gov.co</a:t>
            </a:r>
            <a:endParaRPr lang="es-CO" sz="2200" u="sng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 algn="just"/>
            <a:r>
              <a:rPr lang="es-CO" sz="2200" dirty="0">
                <a:latin typeface="Candara" panose="020E0502030303020204" pitchFamily="34" charset="0"/>
              </a:rPr>
              <a:t>Teléfono: 3813000 Ext 1689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1F03003-D400-C11C-1B3B-E64D6C088DE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290" y="4986908"/>
            <a:ext cx="2418715" cy="8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13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26210</TotalTime>
  <Words>822</Words>
  <Application>Microsoft Office PowerPoint</Application>
  <PresentationFormat>Panorámica</PresentationFormat>
  <Paragraphs>114</Paragraphs>
  <Slides>13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Candara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YOMAIRA AMPARO ALARCON ACERO</dc:creator>
  <cp:lastModifiedBy>Dolly Johanna</cp:lastModifiedBy>
  <cp:revision>209</cp:revision>
  <dcterms:created xsi:type="dcterms:W3CDTF">2021-09-10T11:38:03Z</dcterms:created>
  <dcterms:modified xsi:type="dcterms:W3CDTF">2026-03-22T03:40:37Z</dcterms:modified>
</cp:coreProperties>
</file>